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61" r:id="rId3"/>
    <p:sldId id="257" r:id="rId4"/>
    <p:sldId id="265" r:id="rId5"/>
    <p:sldId id="258" r:id="rId6"/>
    <p:sldId id="259" r:id="rId7"/>
    <p:sldId id="263" r:id="rId8"/>
    <p:sldId id="266" r:id="rId9"/>
    <p:sldId id="267" r:id="rId10"/>
    <p:sldId id="268" r:id="rId11"/>
    <p:sldId id="269" r:id="rId12"/>
    <p:sldId id="270" r:id="rId13"/>
    <p:sldId id="272" r:id="rId14"/>
    <p:sldId id="27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72" autoAdjust="0"/>
    <p:restoredTop sz="94660"/>
  </p:normalViewPr>
  <p:slideViewPr>
    <p:cSldViewPr snapToGrid="0">
      <p:cViewPr varScale="1">
        <p:scale>
          <a:sx n="71" d="100"/>
          <a:sy n="71" d="100"/>
        </p:scale>
        <p:origin x="42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10.png>
</file>

<file path=ppt/media/image2.jpg>
</file>

<file path=ppt/media/image3.png>
</file>

<file path=ppt/media/image4.png>
</file>

<file path=ppt/media/image5.png>
</file>

<file path=ppt/media/image6.jpeg>
</file>

<file path=ppt/media/image7.jpeg>
</file>

<file path=ppt/media/image8.jpe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D9631D5A-44D3-4804-97D3-4DF269D70C79}" type="datetimeFigureOut">
              <a:rPr lang="en-IN" smtClean="0"/>
              <a:t>04-06-2023</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4061304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9631D5A-44D3-4804-97D3-4DF269D70C79}" type="datetimeFigureOut">
              <a:rPr lang="en-IN" smtClean="0"/>
              <a:t>04-06-2023</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40054291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9631D5A-44D3-4804-97D3-4DF269D70C79}" type="datetimeFigureOut">
              <a:rPr lang="en-IN" smtClean="0"/>
              <a:t>04-06-2023</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56875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9631D5A-44D3-4804-97D3-4DF269D70C79}" type="datetimeFigureOut">
              <a:rPr lang="en-IN" smtClean="0"/>
              <a:t>04-06-2023</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4248162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631D5A-44D3-4804-97D3-4DF269D70C79}" type="datetimeFigureOut">
              <a:rPr lang="en-IN" smtClean="0"/>
              <a:t>04-06-2023</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39148826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9631D5A-44D3-4804-97D3-4DF269D70C79}" type="datetimeFigureOut">
              <a:rPr lang="en-IN" smtClean="0"/>
              <a:t>04-06-2023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40356145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9631D5A-44D3-4804-97D3-4DF269D70C79}" type="datetimeFigureOut">
              <a:rPr lang="en-IN" smtClean="0"/>
              <a:t>04-06-2023</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35848800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D9631D5A-44D3-4804-97D3-4DF269D70C79}" type="datetimeFigureOut">
              <a:rPr lang="en-IN" smtClean="0"/>
              <a:t>04-06-2023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42662583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D9631D5A-44D3-4804-97D3-4DF269D70C79}" type="datetimeFigureOut">
              <a:rPr lang="en-IN" smtClean="0"/>
              <a:t>04-06-2023</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3976174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631D5A-44D3-4804-97D3-4DF269D70C79}" type="datetimeFigureOut">
              <a:rPr lang="en-IN" smtClean="0"/>
              <a:t>04-06-2023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3406163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631D5A-44D3-4804-97D3-4DF269D70C79}" type="datetimeFigureOut">
              <a:rPr lang="en-IN" smtClean="0"/>
              <a:t>04-06-2023</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3543569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9631D5A-44D3-4804-97D3-4DF269D70C79}" type="datetimeFigureOut">
              <a:rPr lang="en-IN" smtClean="0"/>
              <a:t>04-06-2023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3937755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631D5A-44D3-4804-97D3-4DF269D70C79}" type="datetimeFigureOut">
              <a:rPr lang="en-IN" smtClean="0"/>
              <a:t>04-06-2023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1246769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9631D5A-44D3-4804-97D3-4DF269D70C79}" type="datetimeFigureOut">
              <a:rPr lang="en-IN" smtClean="0"/>
              <a:t>04-06-2023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4166920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31D5A-44D3-4804-97D3-4DF269D70C79}" type="datetimeFigureOut">
              <a:rPr lang="en-IN" smtClean="0"/>
              <a:t>04-06-2023</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224226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9631D5A-44D3-4804-97D3-4DF269D70C79}" type="datetimeFigureOut">
              <a:rPr lang="en-IN" smtClean="0"/>
              <a:t>04-06-2023</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3280392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9631D5A-44D3-4804-97D3-4DF269D70C79}" type="datetimeFigureOut">
              <a:rPr lang="en-IN" smtClean="0"/>
              <a:t>04-06-2023</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04AD02F-ADE3-47C8-B191-0590F4B5DFC5}" type="slidenum">
              <a:rPr lang="en-IN" smtClean="0"/>
              <a:t>‹#›</a:t>
            </a:fld>
            <a:endParaRPr lang="en-IN"/>
          </a:p>
        </p:txBody>
      </p:sp>
    </p:spTree>
    <p:extLst>
      <p:ext uri="{BB962C8B-B14F-4D97-AF65-F5344CB8AC3E}">
        <p14:creationId xmlns:p14="http://schemas.microsoft.com/office/powerpoint/2010/main" val="99861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D9631D5A-44D3-4804-97D3-4DF269D70C79}" type="datetimeFigureOut">
              <a:rPr lang="en-IN" smtClean="0"/>
              <a:t>04-06-2023</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04AD02F-ADE3-47C8-B191-0590F4B5DFC5}" type="slidenum">
              <a:rPr lang="en-IN" smtClean="0"/>
              <a:t>‹#›</a:t>
            </a:fld>
            <a:endParaRPr lang="en-IN"/>
          </a:p>
        </p:txBody>
      </p:sp>
    </p:spTree>
    <p:extLst>
      <p:ext uri="{BB962C8B-B14F-4D97-AF65-F5344CB8AC3E}">
        <p14:creationId xmlns:p14="http://schemas.microsoft.com/office/powerpoint/2010/main" val="87997605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CB9F633A-6C8F-9B6E-D86B-33A33011B416}"/>
              </a:ext>
            </a:extLst>
          </p:cNvPr>
          <p:cNvSpPr>
            <a:spLocks noGrp="1"/>
          </p:cNvSpPr>
          <p:nvPr>
            <p:ph type="ctrTitle"/>
          </p:nvPr>
        </p:nvSpPr>
        <p:spPr>
          <a:xfrm>
            <a:off x="2692398" y="1871131"/>
            <a:ext cx="6815669" cy="1273285"/>
          </a:xfrm>
        </p:spPr>
        <p:txBody>
          <a:bodyPr/>
          <a:lstStyle/>
          <a:p>
            <a:r>
              <a:rPr lang="en-IN" sz="4800" dirty="0">
                <a:latin typeface="Times New Roman" panose="02020603050405020304" pitchFamily="18" charset="0"/>
                <a:cs typeface="Times New Roman" panose="02020603050405020304" pitchFamily="18" charset="0"/>
              </a:rPr>
              <a:t>HUBBALLI-DHARWAD SMART CITY</a:t>
            </a:r>
          </a:p>
        </p:txBody>
      </p:sp>
      <p:sp>
        <p:nvSpPr>
          <p:cNvPr id="3" name="Subtitle 2">
            <a:extLst>
              <a:ext uri="{FF2B5EF4-FFF2-40B4-BE49-F238E27FC236}">
                <a16:creationId xmlns:a16="http://schemas.microsoft.com/office/drawing/2014/main" xmlns="" id="{C34F4D5C-29E1-3034-DAE5-1E01A9854758}"/>
              </a:ext>
            </a:extLst>
          </p:cNvPr>
          <p:cNvSpPr>
            <a:spLocks noGrp="1"/>
          </p:cNvSpPr>
          <p:nvPr>
            <p:ph type="subTitle" idx="1"/>
          </p:nvPr>
        </p:nvSpPr>
        <p:spPr>
          <a:xfrm>
            <a:off x="821094" y="3331029"/>
            <a:ext cx="10580914" cy="2883159"/>
          </a:xfrm>
        </p:spPr>
        <p:txBody>
          <a:bodyPr>
            <a:noAutofit/>
          </a:bodyPr>
          <a:lstStyle/>
          <a:p>
            <a:pPr algn="l"/>
            <a:r>
              <a:rPr lang="en-US" sz="2000" dirty="0">
                <a:latin typeface="Times New Roman" panose="02020603050405020304" pitchFamily="18" charset="0"/>
                <a:cs typeface="Times New Roman" panose="02020603050405020304" pitchFamily="18" charset="0"/>
              </a:rPr>
              <a:t>Presented by: </a:t>
            </a:r>
            <a:r>
              <a:rPr lang="en-US" sz="2000" dirty="0" err="1">
                <a:latin typeface="Times New Roman" panose="02020603050405020304" pitchFamily="18" charset="0"/>
                <a:cs typeface="Times New Roman" panose="02020603050405020304" pitchFamily="18" charset="0"/>
              </a:rPr>
              <a:t>ktc</a:t>
            </a:r>
            <a:r>
              <a:rPr lang="en-US" sz="2000" dirty="0">
                <a:latin typeface="Times New Roman" panose="02020603050405020304" pitchFamily="18" charset="0"/>
                <a:cs typeface="Times New Roman" panose="02020603050405020304" pitchFamily="18" charset="0"/>
              </a:rPr>
              <a:t> hub group 5</a:t>
            </a:r>
          </a:p>
          <a:p>
            <a:pPr algn="l"/>
            <a:r>
              <a:rPr lang="en-US" sz="2000" dirty="0" err="1">
                <a:latin typeface="Times New Roman" panose="02020603050405020304" pitchFamily="18" charset="0"/>
                <a:cs typeface="Times New Roman" panose="02020603050405020304" pitchFamily="18" charset="0"/>
              </a:rPr>
              <a:t>Tanushri</a:t>
            </a:r>
            <a:endParaRPr lang="en-US" sz="2000" dirty="0">
              <a:latin typeface="Times New Roman" panose="02020603050405020304" pitchFamily="18" charset="0"/>
              <a:cs typeface="Times New Roman" panose="02020603050405020304" pitchFamily="18" charset="0"/>
            </a:endParaRPr>
          </a:p>
          <a:p>
            <a:pPr algn="l"/>
            <a:r>
              <a:rPr lang="en-US" sz="2000" dirty="0">
                <a:latin typeface="Times New Roman" panose="02020603050405020304" pitchFamily="18" charset="0"/>
                <a:cs typeface="Times New Roman" panose="02020603050405020304" pitchFamily="18" charset="0"/>
              </a:rPr>
              <a:t>Lata</a:t>
            </a:r>
          </a:p>
          <a:p>
            <a:pPr algn="l"/>
            <a:r>
              <a:rPr lang="en-US" sz="2000" dirty="0" err="1">
                <a:latin typeface="Times New Roman" panose="02020603050405020304" pitchFamily="18" charset="0"/>
                <a:cs typeface="Times New Roman" panose="02020603050405020304" pitchFamily="18" charset="0"/>
              </a:rPr>
              <a:t>Khyati</a:t>
            </a:r>
            <a:endParaRPr lang="en-US" sz="2000" dirty="0">
              <a:latin typeface="Times New Roman" panose="02020603050405020304" pitchFamily="18" charset="0"/>
              <a:cs typeface="Times New Roman" panose="02020603050405020304" pitchFamily="18" charset="0"/>
            </a:endParaRPr>
          </a:p>
          <a:p>
            <a:pPr algn="l"/>
            <a:r>
              <a:rPr lang="en-US" sz="2000" dirty="0">
                <a:latin typeface="Times New Roman" panose="02020603050405020304" pitchFamily="18" charset="0"/>
                <a:cs typeface="Times New Roman" panose="02020603050405020304" pitchFamily="18" charset="0"/>
              </a:rPr>
              <a:t>Laxmi                               Guided by                                              presenting for          </a:t>
            </a:r>
          </a:p>
          <a:p>
            <a:pPr algn="l"/>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mohammad</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tahir</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mirji</a:t>
            </a:r>
            <a:r>
              <a:rPr lang="en-US" sz="2000" dirty="0">
                <a:latin typeface="Times New Roman" panose="02020603050405020304" pitchFamily="18" charset="0"/>
                <a:cs typeface="Times New Roman" panose="02020603050405020304" pitchFamily="18" charset="0"/>
              </a:rPr>
              <a:t> sir                </a:t>
            </a:r>
            <a:r>
              <a:rPr lang="en-US" sz="2000" dirty="0" err="1">
                <a:latin typeface="Times New Roman" panose="02020603050405020304" pitchFamily="18" charset="0"/>
                <a:cs typeface="Times New Roman" panose="02020603050405020304" pitchFamily="18" charset="0"/>
              </a:rPr>
              <a:t>sabyasachi</a:t>
            </a:r>
            <a:r>
              <a:rPr lang="en-US" sz="2000" dirty="0">
                <a:latin typeface="Times New Roman" panose="02020603050405020304" pitchFamily="18" charset="0"/>
                <a:cs typeface="Times New Roman" panose="02020603050405020304" pitchFamily="18" charset="0"/>
              </a:rPr>
              <a:t> sir</a:t>
            </a:r>
          </a:p>
        </p:txBody>
      </p:sp>
      <p:pic>
        <p:nvPicPr>
          <p:cNvPr id="6" name="Picture 5">
            <a:extLst>
              <a:ext uri="{FF2B5EF4-FFF2-40B4-BE49-F238E27FC236}">
                <a16:creationId xmlns:a16="http://schemas.microsoft.com/office/drawing/2014/main" xmlns="" id="{658B8919-C3B4-F334-B7A5-208009D151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7796" y="2707107"/>
            <a:ext cx="2842045" cy="1809750"/>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Tree>
    <p:extLst>
      <p:ext uri="{BB962C8B-B14F-4D97-AF65-F5344CB8AC3E}">
        <p14:creationId xmlns:p14="http://schemas.microsoft.com/office/powerpoint/2010/main" val="1409786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75C3815-ABC9-1BE3-819B-C1867E940C50}"/>
              </a:ext>
            </a:extLst>
          </p:cNvPr>
          <p:cNvSpPr>
            <a:spLocks noGrp="1"/>
          </p:cNvSpPr>
          <p:nvPr>
            <p:ph type="title"/>
          </p:nvPr>
        </p:nvSpPr>
        <p:spPr/>
        <p:txBody>
          <a:bodyPr/>
          <a:lstStyle/>
          <a:p>
            <a:r>
              <a:rPr lang="en-IN" sz="6000" b="1" dirty="0">
                <a:solidFill>
                  <a:schemeClr val="accent2">
                    <a:lumMod val="60000"/>
                    <a:lumOff val="40000"/>
                  </a:schemeClr>
                </a:solidFill>
                <a:latin typeface="Times New Roman" panose="02020603050405020304" pitchFamily="18" charset="0"/>
                <a:cs typeface="Times New Roman" panose="02020603050405020304" pitchFamily="18" charset="0"/>
              </a:rPr>
              <a:t>Energy</a:t>
            </a:r>
          </a:p>
        </p:txBody>
      </p:sp>
      <p:sp>
        <p:nvSpPr>
          <p:cNvPr id="3" name="Content Placeholder 2">
            <a:extLst>
              <a:ext uri="{FF2B5EF4-FFF2-40B4-BE49-F238E27FC236}">
                <a16:creationId xmlns:a16="http://schemas.microsoft.com/office/drawing/2014/main" xmlns="" id="{43A2A593-F1B1-FA7F-1BE0-B3ECEAC83C57}"/>
              </a:ext>
            </a:extLst>
          </p:cNvPr>
          <p:cNvSpPr>
            <a:spLocks noGrp="1"/>
          </p:cNvSpPr>
          <p:nvPr>
            <p:ph idx="1"/>
          </p:nvPr>
        </p:nvSpPr>
        <p:spPr>
          <a:xfrm>
            <a:off x="503854" y="2351314"/>
            <a:ext cx="11094098" cy="4590662"/>
          </a:xfrm>
        </p:spPr>
        <p:txBody>
          <a:bodyPr>
            <a:normAutofit fontScale="25000" lnSpcReduction="20000"/>
          </a:bodyPr>
          <a:lstStyle/>
          <a:p>
            <a:pPr>
              <a:buFont typeface="Wingdings" panose="05000000000000000000" pitchFamily="2" charset="2"/>
              <a:buChar char="Ø"/>
            </a:pPr>
            <a:r>
              <a:rPr lang="en-US" sz="16000" dirty="0">
                <a:latin typeface="Times New Roman" panose="02020603050405020304" pitchFamily="18" charset="0"/>
                <a:cs typeface="Times New Roman" panose="02020603050405020304" pitchFamily="18" charset="0"/>
              </a:rPr>
              <a:t> Sustainable energy for smart city</a:t>
            </a:r>
          </a:p>
          <a:p>
            <a:pPr>
              <a:buFont typeface="Wingdings" panose="05000000000000000000" pitchFamily="2" charset="2"/>
              <a:buChar char="Ø"/>
            </a:pPr>
            <a:endParaRPr lang="en-US" dirty="0"/>
          </a:p>
          <a:p>
            <a:pPr marL="0" indent="0">
              <a:buNone/>
            </a:pPr>
            <a:r>
              <a:rPr lang="en-US" sz="11200" dirty="0">
                <a:latin typeface="Times New Roman" panose="02020603050405020304" pitchFamily="18" charset="0"/>
                <a:cs typeface="Times New Roman" panose="02020603050405020304" pitchFamily="18" charset="0"/>
              </a:rPr>
              <a:t>The energy sustainability of the Bus Rapid Transit System (BRTS) in Hubli can be affected by several factors, including the type of fuel used to power the buses, the efficiency of the buses and the overall system, and the use of renewable energy sources. Using alternative fuels such as biodiesel or compressed natural gas (CNG) can reduce the environmental impact of the system and improve its sustainability. Similarly, ensuring that the buses and the system as a whole are designed to be as energy-efficient as possible can help to reduce energy consumption and costs. Finally, incorporating renewable energy sources such as solar or wind power into the system can further improve its sustainability.</a:t>
            </a:r>
            <a:endParaRPr lang="en-IN" sz="1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145224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4B55E56-A53F-1197-E7FD-F737E9BAC748}"/>
              </a:ext>
            </a:extLst>
          </p:cNvPr>
          <p:cNvSpPr>
            <a:spLocks noGrp="1"/>
          </p:cNvSpPr>
          <p:nvPr>
            <p:ph type="title"/>
          </p:nvPr>
        </p:nvSpPr>
        <p:spPr/>
        <p:txBody>
          <a:bodyPr/>
          <a:lstStyle/>
          <a:p>
            <a:r>
              <a:rPr lang="en-IN" sz="6000" b="1" dirty="0">
                <a:solidFill>
                  <a:schemeClr val="accent2">
                    <a:lumMod val="60000"/>
                    <a:lumOff val="40000"/>
                  </a:schemeClr>
                </a:solidFill>
                <a:latin typeface="Times New Roman" panose="02020603050405020304" pitchFamily="18" charset="0"/>
                <a:cs typeface="Times New Roman" panose="02020603050405020304" pitchFamily="18" charset="0"/>
              </a:rPr>
              <a:t>Finance</a:t>
            </a:r>
          </a:p>
        </p:txBody>
      </p:sp>
      <p:sp>
        <p:nvSpPr>
          <p:cNvPr id="3" name="Content Placeholder 2">
            <a:extLst>
              <a:ext uri="{FF2B5EF4-FFF2-40B4-BE49-F238E27FC236}">
                <a16:creationId xmlns:a16="http://schemas.microsoft.com/office/drawing/2014/main" xmlns="" id="{D6056B78-E010-3426-2E42-A458E6CC1185}"/>
              </a:ext>
            </a:extLst>
          </p:cNvPr>
          <p:cNvSpPr>
            <a:spLocks noGrp="1"/>
          </p:cNvSpPr>
          <p:nvPr>
            <p:ph idx="1"/>
          </p:nvPr>
        </p:nvSpPr>
        <p:spPr>
          <a:xfrm>
            <a:off x="531846" y="2267339"/>
            <a:ext cx="8761413" cy="4590662"/>
          </a:xfrm>
        </p:spPr>
        <p:txBody>
          <a:bodyPr>
            <a:normAutofit fontScale="25000" lnSpcReduction="20000"/>
          </a:bodyPr>
          <a:lstStyle/>
          <a:p>
            <a:pPr>
              <a:buFont typeface="Wingdings" panose="05000000000000000000" pitchFamily="2" charset="2"/>
              <a:buChar char="Ø"/>
            </a:pPr>
            <a:r>
              <a:rPr lang="en-IN" sz="16000" b="1" dirty="0">
                <a:latin typeface="Times New Roman" panose="02020603050405020304" pitchFamily="18" charset="0"/>
                <a:cs typeface="Times New Roman" panose="02020603050405020304" pitchFamily="18" charset="0"/>
              </a:rPr>
              <a:t>Source of income to become sustainable</a:t>
            </a:r>
          </a:p>
          <a:p>
            <a:pPr marL="0" indent="0">
              <a:buNone/>
            </a:pPr>
            <a:endParaRPr lang="en-US" sz="3400" b="1" dirty="0">
              <a:latin typeface="Times New Roman" panose="02020603050405020304" pitchFamily="18" charset="0"/>
              <a:cs typeface="Times New Roman" panose="02020603050405020304" pitchFamily="18" charset="0"/>
            </a:endParaRPr>
          </a:p>
          <a:p>
            <a:pPr marL="0" indent="0">
              <a:buNone/>
            </a:pPr>
            <a:r>
              <a:rPr lang="en-US" sz="8000" b="1" dirty="0">
                <a:latin typeface="Times New Roman" panose="02020603050405020304" pitchFamily="18" charset="0"/>
                <a:cs typeface="Times New Roman" panose="02020603050405020304" pitchFamily="18" charset="0"/>
              </a:rPr>
              <a:t>To become financially sustainable, the Bus Rapid Transit System (BRTS) in Hubli can explore several sources of income, including fare revenues, advertising and sponsorship, and public-private partnerships. Maximizing fare revenues by increasing ridership and ensuring that fares are set at an appropriate level can help to ensure the financial viability of the system. Similarly, generating revenue through advertising and sponsorship can help to offset costs and improve the system's financial sustainability. Finally, partnering with private companies or other organizations to provide additional services or infrastructure can help to generate additional income and improve the long-term financial sustainability of the BRTS system in Hubli</a:t>
            </a:r>
            <a:endParaRPr lang="en-IN" sz="8000" b="1"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1335863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3-06-04 at 11.06.07 AM">
            <a:hlinkClick r:id="" action="ppaction://media"/>
            <a:extLst>
              <a:ext uri="{FF2B5EF4-FFF2-40B4-BE49-F238E27FC236}">
                <a16:creationId xmlns:a16="http://schemas.microsoft.com/office/drawing/2014/main" xmlns="" id="{F8EF2BD9-88FE-3520-4C49-5BEEC3BCE8C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14399" y="1166328"/>
            <a:ext cx="10347649" cy="4973216"/>
          </a:xfrm>
          <a:prstGeom prst="rect">
            <a:avLst/>
          </a:prstGeom>
        </p:spPr>
      </p:pic>
    </p:spTree>
    <p:extLst>
      <p:ext uri="{BB962C8B-B14F-4D97-AF65-F5344CB8AC3E}">
        <p14:creationId xmlns:p14="http://schemas.microsoft.com/office/powerpoint/2010/main" val="35265099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7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656AB0-D3D2-FA7E-2D87-288ED9C206DD}"/>
              </a:ext>
            </a:extLst>
          </p:cNvPr>
          <p:cNvSpPr>
            <a:spLocks noGrp="1"/>
          </p:cNvSpPr>
          <p:nvPr>
            <p:ph type="title"/>
          </p:nvPr>
        </p:nvSpPr>
        <p:spPr/>
        <p:txBody>
          <a:bodyPr/>
          <a:lstStyle/>
          <a:p>
            <a:r>
              <a:rPr lang="en-IN" sz="6000" dirty="0">
                <a:solidFill>
                  <a:schemeClr val="accent2">
                    <a:lumMod val="60000"/>
                    <a:lumOff val="40000"/>
                  </a:schemeClr>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xmlns="" id="{EAADB0C4-506F-6E99-2E98-492AFB2ACA2E}"/>
              </a:ext>
            </a:extLst>
          </p:cNvPr>
          <p:cNvSpPr>
            <a:spLocks noGrp="1"/>
          </p:cNvSpPr>
          <p:nvPr>
            <p:ph idx="1"/>
          </p:nvPr>
        </p:nvSpPr>
        <p:spPr>
          <a:xfrm>
            <a:off x="1154954" y="2388637"/>
            <a:ext cx="9864499" cy="4217436"/>
          </a:xfrm>
        </p:spPr>
        <p:txBody>
          <a:bodyPr>
            <a:normAutofit/>
          </a:bodyPr>
          <a:lstStyle/>
          <a:p>
            <a:pPr marL="0" indent="0" algn="just">
              <a:buNone/>
            </a:pPr>
            <a:r>
              <a:rPr lang="en-IN" sz="2800" dirty="0">
                <a:latin typeface="Times New Roman" panose="02020603050405020304" pitchFamily="18" charset="0"/>
                <a:cs typeface="Times New Roman" panose="02020603050405020304" pitchFamily="18" charset="0"/>
              </a:rPr>
              <a:t>An effective way to transport passengers must be provided.  </a:t>
            </a:r>
          </a:p>
          <a:p>
            <a:pPr marL="0" indent="0" algn="just">
              <a:buNone/>
            </a:pPr>
            <a:r>
              <a:rPr lang="en-IN" sz="2800" dirty="0">
                <a:latin typeface="Times New Roman" panose="02020603050405020304" pitchFamily="18" charset="0"/>
                <a:cs typeface="Times New Roman" panose="02020603050405020304" pitchFamily="18" charset="0"/>
              </a:rPr>
              <a:t>Implementing the brts system would enhance the LOS on the links and intersection.</a:t>
            </a:r>
          </a:p>
          <a:p>
            <a:pPr marL="0" indent="0" algn="just">
              <a:buNone/>
            </a:pPr>
            <a:r>
              <a:rPr lang="en-IN" sz="2800" dirty="0">
                <a:latin typeface="Times New Roman" panose="02020603050405020304" pitchFamily="18" charset="0"/>
                <a:cs typeface="Times New Roman" panose="02020603050405020304" pitchFamily="18" charset="0"/>
              </a:rPr>
              <a:t> For the long term, if there where no better improvement for the infrastructure in addition to public transportation, the traffic congestions will get worse than it has been.</a:t>
            </a:r>
          </a:p>
        </p:txBody>
      </p:sp>
    </p:spTree>
    <p:extLst>
      <p:ext uri="{BB962C8B-B14F-4D97-AF65-F5344CB8AC3E}">
        <p14:creationId xmlns:p14="http://schemas.microsoft.com/office/powerpoint/2010/main" val="2912779936"/>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1410871-7B94-833D-01E9-B5D709A854D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xmlns="" id="{46ECC41B-8B5C-C3F5-D717-9461EE773BEE}"/>
              </a:ext>
            </a:extLst>
          </p:cNvPr>
          <p:cNvSpPr>
            <a:spLocks noGrp="1"/>
          </p:cNvSpPr>
          <p:nvPr>
            <p:ph idx="1"/>
          </p:nvPr>
        </p:nvSpPr>
        <p:spPr/>
        <p:txBody>
          <a:bodyPr>
            <a:normAutofit/>
          </a:bodyPr>
          <a:lstStyle/>
          <a:p>
            <a:pPr marL="0" indent="0">
              <a:buNone/>
            </a:pPr>
            <a:endParaRPr lang="en-IN" sz="10000" dirty="0">
              <a:latin typeface="Algerian" panose="04020705040A02060702" pitchFamily="82" charset="0"/>
            </a:endParaRPr>
          </a:p>
          <a:p>
            <a:pPr marL="0" indent="0">
              <a:buNone/>
            </a:pPr>
            <a:r>
              <a:rPr lang="en-IN" sz="10000" dirty="0">
                <a:latin typeface="Algerian" panose="04020705040A02060702" pitchFamily="82" charset="0"/>
              </a:rPr>
              <a:t>   </a:t>
            </a:r>
          </a:p>
        </p:txBody>
      </p:sp>
      <p:pic>
        <p:nvPicPr>
          <p:cNvPr id="4" name="WhatsApp Video 2023-06-04 at 12.51.33 PM">
            <a:hlinkClick r:id="" action="ppaction://media"/>
            <a:extLst>
              <a:ext uri="{FF2B5EF4-FFF2-40B4-BE49-F238E27FC236}">
                <a16:creationId xmlns:a16="http://schemas.microsoft.com/office/drawing/2014/main" xmlns="" id="{79111EF7-C320-B0E2-4C9E-C14E8E9932A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b="20051"/>
          <a:stretch/>
        </p:blipFill>
        <p:spPr>
          <a:xfrm>
            <a:off x="3355450" y="3097019"/>
            <a:ext cx="5152446" cy="2731287"/>
          </a:xfrm>
          <a:prstGeom prst="rect">
            <a:avLst/>
          </a:prstGeom>
        </p:spPr>
      </p:pic>
    </p:spTree>
    <p:extLst>
      <p:ext uri="{BB962C8B-B14F-4D97-AF65-F5344CB8AC3E}">
        <p14:creationId xmlns:p14="http://schemas.microsoft.com/office/powerpoint/2010/main" val="2582892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heel(1)">
                                      <p:cBhvr>
                                        <p:cTn id="7" dur="2000"/>
                                        <p:tgtEl>
                                          <p:spTgt spid="3">
                                            <p:txEl>
                                              <p:pRg st="1" end="1"/>
                                            </p:txEl>
                                          </p:spTgt>
                                        </p:tgtEl>
                                      </p:cBhvr>
                                    </p:animEffect>
                                  </p:childTnLst>
                                </p:cTn>
                              </p:par>
                            </p:childTnLst>
                          </p:cTn>
                        </p:par>
                        <p:par>
                          <p:cTn id="8" fill="hold">
                            <p:stCondLst>
                              <p:cond delay="2000"/>
                            </p:stCondLst>
                            <p:childTnLst>
                              <p:par>
                                <p:cTn id="9" presetID="1" presetClass="mediacall" presetSubtype="0" fill="hold" nodeType="afterEffect">
                                  <p:stCondLst>
                                    <p:cond delay="0"/>
                                  </p:stCondLst>
                                  <p:childTnLst>
                                    <p:cmd type="call" cmd="playFrom(0.0)">
                                      <p:cBhvr>
                                        <p:cTn id="10" dur="22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DE2FD58-7461-814E-1D3F-746AE3051E07}"/>
              </a:ext>
            </a:extLst>
          </p:cNvPr>
          <p:cNvSpPr>
            <a:spLocks noGrp="1"/>
          </p:cNvSpPr>
          <p:nvPr>
            <p:ph type="title"/>
          </p:nvPr>
        </p:nvSpPr>
        <p:spPr/>
        <p:txBody>
          <a:bodyPr>
            <a:normAutofit fontScale="90000"/>
          </a:bodyPr>
          <a:lstStyle/>
          <a:p>
            <a:r>
              <a:rPr lang="en-US" sz="6000" dirty="0">
                <a:solidFill>
                  <a:schemeClr val="accent2">
                    <a:lumMod val="60000"/>
                    <a:lumOff val="40000"/>
                  </a:schemeClr>
                </a:solidFill>
                <a:latin typeface="Times New Roman" panose="02020603050405020304" pitchFamily="18" charset="0"/>
                <a:cs typeface="Times New Roman" panose="02020603050405020304" pitchFamily="18" charset="0"/>
              </a:rPr>
              <a:t>Introduction</a:t>
            </a:r>
            <a:endParaRPr lang="en-IN" sz="6000" dirty="0">
              <a:solidFill>
                <a:schemeClr val="accent2">
                  <a:lumMod val="60000"/>
                  <a:lumOff val="40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5BDB0CEC-C468-F41A-9373-B29A0B9EB14F}"/>
              </a:ext>
            </a:extLst>
          </p:cNvPr>
          <p:cNvSpPr>
            <a:spLocks noGrp="1"/>
          </p:cNvSpPr>
          <p:nvPr>
            <p:ph idx="1"/>
          </p:nvPr>
        </p:nvSpPr>
        <p:spPr>
          <a:xfrm>
            <a:off x="1106227" y="2468032"/>
            <a:ext cx="8825659" cy="3416300"/>
          </a:xfrm>
        </p:spPr>
        <p:txBody>
          <a:bodyPr>
            <a:normAutofit/>
          </a:bodyPr>
          <a:lstStyle/>
          <a:p>
            <a:pPr marL="0" indent="0" algn="ctr">
              <a:buNone/>
            </a:pPr>
            <a:r>
              <a:rPr lang="en-IN" sz="2500" dirty="0">
                <a:latin typeface="Times New Roman" panose="02020603050405020304" pitchFamily="18" charset="0"/>
                <a:cs typeface="Times New Roman" panose="02020603050405020304" pitchFamily="18" charset="0"/>
              </a:rPr>
              <a:t>Hubballi- Dharwad BRTS (also known as HDBRTS and Chigari) is a bus rapid transit system built to serve the twin cities of Hubli and Dharwad. HDBRTS if funded by joint collaboration of the World Bank, the Government of Karnataka, NWKRTC, and Ministry of Housing and Urban Affairs(MHUA).</a:t>
            </a:r>
          </a:p>
        </p:txBody>
      </p:sp>
      <p:pic>
        <p:nvPicPr>
          <p:cNvPr id="8" name="Picture 7">
            <a:extLst>
              <a:ext uri="{FF2B5EF4-FFF2-40B4-BE49-F238E27FC236}">
                <a16:creationId xmlns:a16="http://schemas.microsoft.com/office/drawing/2014/main" xmlns="" id="{7B946EAD-D91C-A547-58E5-629A6CC4EF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06881" y="4063437"/>
            <a:ext cx="3480708" cy="2608295"/>
          </a:xfrm>
          <a:prstGeom prst="rect">
            <a:avLst/>
          </a:prstGeom>
        </p:spPr>
      </p:pic>
    </p:spTree>
    <p:extLst>
      <p:ext uri="{BB962C8B-B14F-4D97-AF65-F5344CB8AC3E}">
        <p14:creationId xmlns:p14="http://schemas.microsoft.com/office/powerpoint/2010/main" val="3213148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EE2F186-66AA-BDCA-6700-9DAAD6BB38F6}"/>
              </a:ext>
            </a:extLst>
          </p:cNvPr>
          <p:cNvSpPr>
            <a:spLocks noGrp="1"/>
          </p:cNvSpPr>
          <p:nvPr>
            <p:ph type="title"/>
          </p:nvPr>
        </p:nvSpPr>
        <p:spPr>
          <a:noFill/>
        </p:spPr>
        <p:txBody>
          <a:bodyPr>
            <a:normAutofit fontScale="90000"/>
          </a:bodyPr>
          <a:lstStyle/>
          <a:p>
            <a:pPr algn="ctr"/>
            <a:r>
              <a:rPr lang="en-US" sz="6600" b="1" u="sng" dirty="0">
                <a:solidFill>
                  <a:schemeClr val="accent2">
                    <a:lumMod val="60000"/>
                    <a:lumOff val="40000"/>
                  </a:schemeClr>
                </a:solidFill>
                <a:latin typeface="Times New Roman" panose="02020603050405020304" pitchFamily="18" charset="0"/>
                <a:cs typeface="Times New Roman" panose="02020603050405020304" pitchFamily="18" charset="0"/>
              </a:rPr>
              <a:t>What is a smart city </a:t>
            </a:r>
            <a:endParaRPr lang="en-IN" sz="6600" b="1" u="sng" dirty="0">
              <a:solidFill>
                <a:schemeClr val="accent2">
                  <a:lumMod val="60000"/>
                  <a:lumOff val="40000"/>
                </a:schemeClr>
              </a:solidFill>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xmlns="" id="{CA5C6140-7F61-3AD1-0DB7-3709FABA9768}"/>
              </a:ext>
            </a:extLst>
          </p:cNvPr>
          <p:cNvSpPr>
            <a:spLocks noGrp="1"/>
          </p:cNvSpPr>
          <p:nvPr>
            <p:ph idx="1"/>
          </p:nvPr>
        </p:nvSpPr>
        <p:spPr>
          <a:xfrm>
            <a:off x="838200" y="1843088"/>
            <a:ext cx="10515600" cy="4900611"/>
          </a:xfrm>
        </p:spPr>
        <p:txBody>
          <a:bodyPr>
            <a:normAutofit/>
          </a:bodyPr>
          <a:lstStyle/>
          <a:p>
            <a:pPr marL="457200" lvl="1" indent="0" algn="ctr">
              <a:buNone/>
            </a:pPr>
            <a:endParaRPr lang="en-US" sz="3400" dirty="0">
              <a:solidFill>
                <a:schemeClr val="bg1"/>
              </a:solidFill>
              <a:latin typeface="Times New Roman" panose="02020603050405020304" pitchFamily="18" charset="0"/>
              <a:cs typeface="Times New Roman" panose="02020603050405020304" pitchFamily="18" charset="0"/>
            </a:endParaRPr>
          </a:p>
          <a:p>
            <a:pPr marL="457200" lvl="1" indent="0" algn="just">
              <a:buNone/>
            </a:pPr>
            <a:r>
              <a:rPr lang="en-US" sz="3800" dirty="0">
                <a:solidFill>
                  <a:schemeClr val="tx1"/>
                </a:solidFill>
                <a:latin typeface="Times New Roman" panose="02020603050405020304" pitchFamily="18" charset="0"/>
                <a:cs typeface="Times New Roman" panose="02020603050405020304" pitchFamily="18" charset="0"/>
              </a:rPr>
              <a:t>A smart city is a technologically modern urban area that uses different types of electronic methods and sensors to collect specific data. Information gained from that data is used to manage assets, resources and services efficiently; in return, that data is used to improve operations across the city.</a:t>
            </a:r>
            <a:endParaRPr lang="en-IN" sz="3800" dirty="0">
              <a:solidFill>
                <a:schemeClr val="tx1"/>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xmlns="" id="{7DBAB39F-6804-8537-BB44-8DF8F467714C}"/>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400000"/>
                    </a14:imgEffect>
                    <a14:imgEffect>
                      <a14:brightnessContrast bright="4000" contrast="15000"/>
                    </a14:imgEffect>
                  </a14:imgLayer>
                </a14:imgProps>
              </a:ext>
              <a:ext uri="{28A0092B-C50C-407E-A947-70E740481C1C}">
                <a14:useLocalDpi xmlns:a14="http://schemas.microsoft.com/office/drawing/2010/main" val="0"/>
              </a:ext>
            </a:extLst>
          </a:blip>
          <a:stretch>
            <a:fillRect/>
          </a:stretch>
        </p:blipFill>
        <p:spPr>
          <a:xfrm>
            <a:off x="232521" y="275716"/>
            <a:ext cx="2043112" cy="2102867"/>
          </a:xfrm>
          <a:prstGeom prst="rect">
            <a:avLst/>
          </a:prstGeom>
        </p:spPr>
      </p:pic>
    </p:spTree>
    <p:extLst>
      <p:ext uri="{BB962C8B-B14F-4D97-AF65-F5344CB8AC3E}">
        <p14:creationId xmlns:p14="http://schemas.microsoft.com/office/powerpoint/2010/main" val="1085863660"/>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3-06-04 at 10.09.59 AM">
            <a:hlinkClick r:id="" action="ppaction://media"/>
            <a:extLst>
              <a:ext uri="{FF2B5EF4-FFF2-40B4-BE49-F238E27FC236}">
                <a16:creationId xmlns:a16="http://schemas.microsoft.com/office/drawing/2014/main" xmlns="" id="{F7C799D0-DE2B-7696-794D-C1B70F478C1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09127" y="503852"/>
            <a:ext cx="10823509" cy="5281128"/>
          </a:xfrm>
          <a:prstGeom prst="rect">
            <a:avLst/>
          </a:prstGeom>
        </p:spPr>
      </p:pic>
    </p:spTree>
    <p:extLst>
      <p:ext uri="{BB962C8B-B14F-4D97-AF65-F5344CB8AC3E}">
        <p14:creationId xmlns:p14="http://schemas.microsoft.com/office/powerpoint/2010/main" val="3974301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87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C8D179B-92E8-CE0C-FFC2-CDEF7EBC3825}"/>
              </a:ext>
            </a:extLst>
          </p:cNvPr>
          <p:cNvSpPr>
            <a:spLocks noGrp="1"/>
          </p:cNvSpPr>
          <p:nvPr>
            <p:ph type="title"/>
          </p:nvPr>
        </p:nvSpPr>
        <p:spPr/>
        <p:txBody>
          <a:bodyPr>
            <a:normAutofit fontScale="90000"/>
          </a:bodyPr>
          <a:lstStyle/>
          <a:p>
            <a:r>
              <a:rPr lang="en-IN" sz="6000" b="1" dirty="0">
                <a:solidFill>
                  <a:schemeClr val="accent2">
                    <a:lumMod val="60000"/>
                    <a:lumOff val="40000"/>
                  </a:schemeClr>
                </a:solidFill>
                <a:latin typeface="Times New Roman" panose="02020603050405020304" pitchFamily="18" charset="0"/>
                <a:cs typeface="Times New Roman" panose="02020603050405020304" pitchFamily="18" charset="0"/>
              </a:rPr>
              <a:t>External factor</a:t>
            </a:r>
            <a:endParaRPr lang="en-IN" sz="6000"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xmlns="" id="{E20475C3-08BD-CEA5-C07E-AE29B516864C}"/>
              </a:ext>
            </a:extLst>
          </p:cNvPr>
          <p:cNvSpPr>
            <a:spLocks noGrp="1"/>
          </p:cNvSpPr>
          <p:nvPr>
            <p:ph idx="1"/>
          </p:nvPr>
        </p:nvSpPr>
        <p:spPr/>
        <p:txBody>
          <a:bodyPr>
            <a:normAutofit fontScale="92500" lnSpcReduction="20000"/>
          </a:bodyPr>
          <a:lstStyle/>
          <a:p>
            <a:pPr>
              <a:buFont typeface="Wingdings" panose="05000000000000000000" pitchFamily="2" charset="2"/>
              <a:buChar char="Ø"/>
            </a:pPr>
            <a:r>
              <a:rPr lang="en-IN" sz="4000" dirty="0">
                <a:latin typeface="Times New Roman" panose="02020603050405020304" pitchFamily="18" charset="0"/>
                <a:cs typeface="Times New Roman" panose="02020603050405020304" pitchFamily="18" charset="0"/>
              </a:rPr>
              <a:t>Geographic</a:t>
            </a:r>
          </a:p>
          <a:p>
            <a:pPr marL="0" indent="0" algn="just">
              <a:buNone/>
            </a:pPr>
            <a:r>
              <a:rPr lang="en-US" sz="2800" dirty="0">
                <a:latin typeface="Times New Roman" panose="02020603050405020304" pitchFamily="18" charset="0"/>
                <a:cs typeface="Times New Roman" panose="02020603050405020304" pitchFamily="18" charset="0"/>
              </a:rPr>
              <a:t>Geographic factors that may affect the Bus Rapid Transit System (BRTS) in Hubli include the city's topography, road infrastructure, and the location of major population centers. For example, if the city has steep hills or narrow roads, it may be more difficult to construct dedicated bus lanes. Similarly, if the city's population is concentrated in certain areas, it may be more challenging to design a BRTS system that effectively serves all neighborhoods.</a:t>
            </a:r>
            <a:endParaRPr lang="en-IN" sz="28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xmlns="" id="{2796BD1F-0794-DEF6-7B81-36F20A11B4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2906" y="332316"/>
            <a:ext cx="2842045" cy="1809750"/>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Tree>
    <p:extLst>
      <p:ext uri="{BB962C8B-B14F-4D97-AF65-F5344CB8AC3E}">
        <p14:creationId xmlns:p14="http://schemas.microsoft.com/office/powerpoint/2010/main" val="24895189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247329A-3F07-5D05-E7D7-EE0F6FAFAAB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xmlns="" id="{7C83D0FD-5AE4-D7DD-28D8-ADFA85D02204}"/>
              </a:ext>
            </a:extLst>
          </p:cNvPr>
          <p:cNvSpPr>
            <a:spLocks noGrp="1"/>
          </p:cNvSpPr>
          <p:nvPr>
            <p:ph idx="1"/>
          </p:nvPr>
        </p:nvSpPr>
        <p:spPr>
          <a:xfrm>
            <a:off x="1154954" y="2601637"/>
            <a:ext cx="8825659" cy="3871945"/>
          </a:xfrm>
        </p:spPr>
        <p:txBody>
          <a:bodyPr>
            <a:normAutofit fontScale="32500" lnSpcReduction="20000"/>
          </a:bodyPr>
          <a:lstStyle/>
          <a:p>
            <a:pPr>
              <a:buFont typeface="Wingdings" panose="05000000000000000000" pitchFamily="2" charset="2"/>
              <a:buChar char="Ø"/>
            </a:pPr>
            <a:r>
              <a:rPr lang="en-IN" sz="12300" dirty="0">
                <a:latin typeface="Times New Roman" panose="02020603050405020304" pitchFamily="18" charset="0"/>
                <a:cs typeface="Times New Roman" panose="02020603050405020304" pitchFamily="18" charset="0"/>
              </a:rPr>
              <a:t>Logistics</a:t>
            </a:r>
          </a:p>
          <a:p>
            <a:pPr marL="0" indent="0">
              <a:buNone/>
            </a:pPr>
            <a:endParaRPr lang="en-US" sz="7000" dirty="0">
              <a:latin typeface="Times New Roman" panose="02020603050405020304" pitchFamily="18" charset="0"/>
              <a:cs typeface="Times New Roman" panose="02020603050405020304" pitchFamily="18" charset="0"/>
            </a:endParaRPr>
          </a:p>
          <a:p>
            <a:pPr marL="0" indent="0">
              <a:buNone/>
            </a:pPr>
            <a:r>
              <a:rPr lang="en-US" sz="7000" dirty="0">
                <a:latin typeface="Times New Roman" panose="02020603050405020304" pitchFamily="18" charset="0"/>
                <a:cs typeface="Times New Roman" panose="02020603050405020304" pitchFamily="18" charset="0"/>
              </a:rPr>
              <a:t>Logistics factors that may affect the Bus Rapid Transit System (BRTS) in Hubli include the availability of buses, fuel, and maintenance resources. If there are not enough buses or fuel to operate the BRTS system, then it may not be able to meet demand. Similarly, if there are not enough resources to maintain the buses, then the system may be more prone to breakdowns and delays. Another logistic factor is the availability of trained personnel to operate and </a:t>
            </a:r>
            <a:r>
              <a:rPr lang="en-US" sz="8600" dirty="0">
                <a:latin typeface="Times New Roman" panose="02020603050405020304" pitchFamily="18" charset="0"/>
                <a:cs typeface="Times New Roman" panose="02020603050405020304" pitchFamily="18" charset="0"/>
              </a:rPr>
              <a:t>maintain</a:t>
            </a:r>
            <a:r>
              <a:rPr lang="en-US" sz="7000" dirty="0">
                <a:latin typeface="Times New Roman" panose="02020603050405020304" pitchFamily="18" charset="0"/>
                <a:cs typeface="Times New Roman" panose="02020603050405020304" pitchFamily="18" charset="0"/>
              </a:rPr>
              <a:t> the BRTS system</a:t>
            </a:r>
            <a:endParaRPr lang="en-IN" sz="7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xmlns="" id="{44075C1C-05C1-A922-9BA4-6BF6302C47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09872" y="57328"/>
            <a:ext cx="2476500" cy="18478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8088569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2)">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15BA6B-4408-FFB4-7212-926C95DFB859}"/>
              </a:ext>
            </a:extLst>
          </p:cNvPr>
          <p:cNvSpPr>
            <a:spLocks noGrp="1"/>
          </p:cNvSpPr>
          <p:nvPr>
            <p:ph type="title"/>
          </p:nvPr>
        </p:nvSpPr>
        <p:spPr/>
        <p:txBody>
          <a:bodyPr>
            <a:normAutofit fontScale="90000"/>
          </a:bodyPr>
          <a:lstStyle/>
          <a:p>
            <a:r>
              <a:rPr lang="en-IN" sz="6000" dirty="0">
                <a:solidFill>
                  <a:schemeClr val="accent2">
                    <a:lumMod val="60000"/>
                    <a:lumOff val="40000"/>
                  </a:schemeClr>
                </a:solidFill>
                <a:latin typeface="Times New Roman" panose="02020603050405020304" pitchFamily="18" charset="0"/>
                <a:cs typeface="Times New Roman" panose="02020603050405020304" pitchFamily="18" charset="0"/>
              </a:rPr>
              <a:t>Internal factors</a:t>
            </a:r>
          </a:p>
        </p:txBody>
      </p:sp>
      <p:sp>
        <p:nvSpPr>
          <p:cNvPr id="3" name="Content Placeholder 2">
            <a:extLst>
              <a:ext uri="{FF2B5EF4-FFF2-40B4-BE49-F238E27FC236}">
                <a16:creationId xmlns:a16="http://schemas.microsoft.com/office/drawing/2014/main" xmlns="" id="{175CF513-6003-CAAB-57C9-DD47DCC31167}"/>
              </a:ext>
            </a:extLst>
          </p:cNvPr>
          <p:cNvSpPr>
            <a:spLocks noGrp="1"/>
          </p:cNvSpPr>
          <p:nvPr>
            <p:ph idx="1"/>
          </p:nvPr>
        </p:nvSpPr>
        <p:spPr>
          <a:xfrm>
            <a:off x="419878" y="2323581"/>
            <a:ext cx="9144000" cy="5010280"/>
          </a:xfrm>
        </p:spPr>
        <p:txBody>
          <a:bodyPr>
            <a:normAutofit fontScale="25000" lnSpcReduction="20000"/>
          </a:bodyPr>
          <a:lstStyle/>
          <a:p>
            <a:pPr>
              <a:buFont typeface="Wingdings" panose="05000000000000000000" pitchFamily="2" charset="2"/>
              <a:buChar char="Ø"/>
            </a:pPr>
            <a:r>
              <a:rPr lang="en-IN" sz="16000" dirty="0">
                <a:latin typeface="Times New Roman" panose="02020603050405020304" pitchFamily="18" charset="0"/>
                <a:cs typeface="Times New Roman" panose="02020603050405020304" pitchFamily="18" charset="0"/>
              </a:rPr>
              <a:t>IT Infrastructure</a:t>
            </a:r>
          </a:p>
          <a:p>
            <a:pPr marL="0" indent="0">
              <a:buNone/>
            </a:pPr>
            <a:endParaRPr lang="en-US" sz="4000" dirty="0">
              <a:latin typeface="Times New Roman" panose="02020603050405020304" pitchFamily="18" charset="0"/>
              <a:cs typeface="Times New Roman" panose="02020603050405020304" pitchFamily="18" charset="0"/>
            </a:endParaRPr>
          </a:p>
          <a:p>
            <a:pPr marL="0" indent="0">
              <a:lnSpc>
                <a:spcPct val="120000"/>
              </a:lnSpc>
              <a:buNone/>
            </a:pPr>
            <a:r>
              <a:rPr lang="en-US" sz="8600" dirty="0">
                <a:latin typeface="Times New Roman" panose="02020603050405020304" pitchFamily="18" charset="0"/>
                <a:cs typeface="Times New Roman" panose="02020603050405020304" pitchFamily="18" charset="0"/>
              </a:rPr>
              <a:t>Internal factors that can affect the IT infrastructure of the Bus Rapid Transit System (BRTS) in Hubli include the quality of hardware and software used, the reliability of the network infrastructure, the availability of skilled personnel to manage and maintain the system, and the security of the system. If the hardware and software used are outdated or unreliable, this can affect the performance of the system. Similarly, if the network infrastructure is not reliable, then the BRTS system may experience downtime or delays. The availability of skilled personnel to manage and maintain the system is also important to ensure that any issues are resolved quickly. Finally, ensuring the security of the system is important to prevent unauthorized access and ensure the privacy of user data.</a:t>
            </a:r>
            <a:endParaRPr lang="en-IN" sz="86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xmlns="" id="{D93F3106-8F46-342C-E8D8-43304E0268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98563" y="3429000"/>
            <a:ext cx="2693437" cy="2807477"/>
          </a:xfrm>
          <a:prstGeom prst="rect">
            <a:avLst/>
          </a:prstGeom>
        </p:spPr>
      </p:pic>
    </p:spTree>
    <p:extLst>
      <p:ext uri="{BB962C8B-B14F-4D97-AF65-F5344CB8AC3E}">
        <p14:creationId xmlns:p14="http://schemas.microsoft.com/office/powerpoint/2010/main" val="119699182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A17174F-13A7-B08B-5E5B-8799D7A2EC1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xmlns="" id="{00D120DB-9FEC-A720-C448-6C674C5BBF09}"/>
              </a:ext>
            </a:extLst>
          </p:cNvPr>
          <p:cNvSpPr>
            <a:spLocks noGrp="1"/>
          </p:cNvSpPr>
          <p:nvPr>
            <p:ph idx="1"/>
          </p:nvPr>
        </p:nvSpPr>
        <p:spPr>
          <a:xfrm>
            <a:off x="541177" y="2603499"/>
            <a:ext cx="8565502" cy="4189187"/>
          </a:xfrm>
        </p:spPr>
        <p:txBody>
          <a:bodyPr>
            <a:normAutofit fontScale="77500" lnSpcReduction="20000"/>
          </a:bodyPr>
          <a:lstStyle/>
          <a:p>
            <a:pPr>
              <a:buFont typeface="Wingdings" panose="05000000000000000000" pitchFamily="2" charset="2"/>
              <a:buChar char="Ø"/>
            </a:pPr>
            <a:r>
              <a:rPr lang="en-US" sz="5200" dirty="0">
                <a:latin typeface="Times New Roman" panose="02020603050405020304" pitchFamily="18" charset="0"/>
                <a:cs typeface="Times New Roman" panose="02020603050405020304" pitchFamily="18" charset="0"/>
              </a:rPr>
              <a:t>Mix Infrastructure-Manufacturing</a:t>
            </a:r>
          </a:p>
          <a:p>
            <a:pPr marL="0" indent="0">
              <a:buNone/>
            </a:pPr>
            <a:endParaRPr lang="en-US" sz="4000" dirty="0">
              <a:latin typeface="Times New Roman" panose="02020603050405020304" pitchFamily="18" charset="0"/>
              <a:cs typeface="Times New Roman" panose="02020603050405020304" pitchFamily="18" charset="0"/>
            </a:endParaRPr>
          </a:p>
          <a:p>
            <a:pPr marL="0" indent="0">
              <a:buNone/>
            </a:pPr>
            <a:r>
              <a:rPr lang="en-US" sz="3300" dirty="0">
                <a:latin typeface="Times New Roman" panose="02020603050405020304" pitchFamily="18" charset="0"/>
                <a:cs typeface="Times New Roman" panose="02020603050405020304" pitchFamily="18" charset="0"/>
              </a:rPr>
              <a:t> Internal factors that can affect the manufacturing and maintenance of the Bus Rapid Transit System (BRTS) in Hubli are the quality of the manufacturing process and the availability of skilled personnel to carry out maintenance and repairs. If the manufacturing process is of high quality, then the BRTS system will be less prone to breakdowns and require less frequent repairs. Similarly, if there are enough skilled personnel to carry out maintenance and repairs, then any issues can be resolved quickly, reducing downtime and delays.</a:t>
            </a:r>
            <a:endParaRPr lang="en-IN" sz="33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xmlns="" id="{0299E25B-9844-B7A6-ACD9-8FA3B95A44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6679" y="3312367"/>
            <a:ext cx="2842727" cy="331236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9887539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CCE1C0A-37BA-07D4-0BF1-57C81CBB2EB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xmlns="" id="{7B5B8EAC-4526-D96A-BF62-DB35D9640F51}"/>
              </a:ext>
            </a:extLst>
          </p:cNvPr>
          <p:cNvSpPr>
            <a:spLocks noGrp="1"/>
          </p:cNvSpPr>
          <p:nvPr>
            <p:ph idx="1"/>
          </p:nvPr>
        </p:nvSpPr>
        <p:spPr>
          <a:xfrm>
            <a:off x="503853" y="2379307"/>
            <a:ext cx="9162661" cy="4245428"/>
          </a:xfrm>
        </p:spPr>
        <p:txBody>
          <a:bodyPr>
            <a:normAutofit fontScale="77500" lnSpcReduction="20000"/>
          </a:bodyPr>
          <a:lstStyle/>
          <a:p>
            <a:pPr>
              <a:buFont typeface="Wingdings" panose="05000000000000000000" pitchFamily="2" charset="2"/>
              <a:buChar char="Ø"/>
            </a:pPr>
            <a:r>
              <a:rPr lang="en-IN" sz="6400" dirty="0">
                <a:latin typeface="Times New Roman" panose="02020603050405020304" pitchFamily="18" charset="0"/>
                <a:cs typeface="Times New Roman" panose="02020603050405020304" pitchFamily="18" charset="0"/>
              </a:rPr>
              <a:t>Services</a:t>
            </a:r>
          </a:p>
          <a:p>
            <a:pPr marL="0" indent="0">
              <a:buNone/>
            </a:pPr>
            <a:r>
              <a:rPr lang="en-US" sz="3600" dirty="0">
                <a:latin typeface="Times New Roman" panose="02020603050405020304" pitchFamily="18" charset="0"/>
                <a:cs typeface="Times New Roman" panose="02020603050405020304" pitchFamily="18" charset="0"/>
              </a:rPr>
              <a:t>Two internal factors that can affect the services provided by the Bus Rapid Transit System (BRTS) in Hubli are the reliability and frequency of bus services, and the quality of customer service provided. If the bus services are reliable and frequent, this can improve the user experience and encourage more people to use the system. Similarly, if the customer service provided is of high quality, this can help to resolve any issues that users may have and improve their overall satisfaction with the system</a:t>
            </a:r>
            <a:endParaRPr lang="en-IN" sz="3600"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xmlns="" id="{A2155FFA-3513-CD4D-41F6-193BECAADF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35886" y="3052490"/>
            <a:ext cx="2656114" cy="2831842"/>
          </a:xfrm>
          <a:prstGeom prst="rect">
            <a:avLst/>
          </a:prstGeom>
        </p:spPr>
      </p:pic>
    </p:spTree>
    <p:extLst>
      <p:ext uri="{BB962C8B-B14F-4D97-AF65-F5344CB8AC3E}">
        <p14:creationId xmlns:p14="http://schemas.microsoft.com/office/powerpoint/2010/main" val="3900581320"/>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403</TotalTime>
  <Words>961</Words>
  <Application>Microsoft Office PowerPoint</Application>
  <PresentationFormat>Widescreen</PresentationFormat>
  <Paragraphs>41</Paragraphs>
  <Slides>14</Slides>
  <Notes>0</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Algerian</vt:lpstr>
      <vt:lpstr>Arial</vt:lpstr>
      <vt:lpstr>Century Gothic</vt:lpstr>
      <vt:lpstr>Times New Roman</vt:lpstr>
      <vt:lpstr>Wingdings</vt:lpstr>
      <vt:lpstr>Wingdings 3</vt:lpstr>
      <vt:lpstr>Ion Boardroom</vt:lpstr>
      <vt:lpstr>HUBBALLI-DHARWAD SMART CITY</vt:lpstr>
      <vt:lpstr>Introduction</vt:lpstr>
      <vt:lpstr>What is a smart city </vt:lpstr>
      <vt:lpstr>PowerPoint Presentation</vt:lpstr>
      <vt:lpstr>External factor</vt:lpstr>
      <vt:lpstr>PowerPoint Presentation</vt:lpstr>
      <vt:lpstr>Internal factors</vt:lpstr>
      <vt:lpstr>PowerPoint Presentation</vt:lpstr>
      <vt:lpstr>PowerPoint Presentation</vt:lpstr>
      <vt:lpstr>Energy</vt:lpstr>
      <vt:lpstr>Finance</vt:lpstr>
      <vt:lpstr>PowerPoint Presentation</vt:lpstr>
      <vt:lpstr>Conclusion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CITY</dc:title>
  <dc:creator>Ananya</dc:creator>
  <cp:lastModifiedBy>Microsoft account</cp:lastModifiedBy>
  <cp:revision>6</cp:revision>
  <dcterms:created xsi:type="dcterms:W3CDTF">2023-06-03T12:11:37Z</dcterms:created>
  <dcterms:modified xsi:type="dcterms:W3CDTF">2023-06-04T08:46:37Z</dcterms:modified>
</cp:coreProperties>
</file>

<file path=docProps/thumbnail.jpeg>
</file>